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62" r:id="rId6"/>
    <p:sldId id="263" r:id="rId7"/>
    <p:sldId id="264" r:id="rId8"/>
    <p:sldId id="261" r:id="rId9"/>
    <p:sldId id="277" r:id="rId10"/>
    <p:sldId id="260" r:id="rId11"/>
    <p:sldId id="259" r:id="rId12"/>
    <p:sldId id="273" r:id="rId13"/>
    <p:sldId id="265" r:id="rId14"/>
    <p:sldId id="266" r:id="rId15"/>
    <p:sldId id="270" r:id="rId16"/>
    <p:sldId id="275" r:id="rId17"/>
    <p:sldId id="276" r:id="rId18"/>
    <p:sldId id="267" r:id="rId19"/>
    <p:sldId id="268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99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8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7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1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2222"/>
          <a:stretch/>
        </p:blipFill>
        <p:spPr>
          <a:xfrm>
            <a:off x="8138160" y="0"/>
            <a:ext cx="64922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780" y="2800350"/>
            <a:ext cx="7463790" cy="2766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LinkedIn Job Market &amp; Hiring Insights Dashboard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8403"/>
            <a:ext cx="4255056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36564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5.88K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58" y="1546027"/>
            <a:ext cx="2249091" cy="22490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9013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Total Active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Job Postings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2942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3.11K</a:t>
            </a:r>
            <a:endParaRPr lang="en-US" sz="2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36" y="1546027"/>
            <a:ext cx="2249091" cy="22490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85391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Hiring Companies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49320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$255K</a:t>
            </a:r>
            <a:endParaRPr lang="en-US" sz="2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913" y="1546027"/>
            <a:ext cx="2249091" cy="2249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41769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Average Salary (USD)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214693" y="5773579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8.35</a:t>
            </a:r>
            <a:endParaRPr lang="en-US" sz="2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87" y="4836438"/>
            <a:ext cx="2249091" cy="22490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807143" y="7338655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Applications Per Job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571071" y="5773579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12.6%</a:t>
            </a:r>
            <a:endParaRPr lang="en-US" sz="29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665" y="4836438"/>
            <a:ext cx="2249091" cy="22490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63520" y="7338655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% Remote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Jobs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245870" y="411481"/>
            <a:ext cx="12590741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OVERVIEW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1314451"/>
            <a:ext cx="12287250" cy="6297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500" y="525780"/>
            <a:ext cx="1000125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29450" y="1634490"/>
            <a:ext cx="72923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displays the number of job postings across various industries, showing the distribution of hiring demand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because it allows easy comparison between industries and clearly highlights differences in job availability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Healthcare, Retail, and IT-related industries have the highest number of job postings, indicating strong hiring demand in these sectors.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634490"/>
            <a:ext cx="6206490" cy="61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371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06590" y="1120141"/>
            <a:ext cx="7223759" cy="613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shows the month-wise variation in the number of job postings over a specific time period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ideal for time-based data as it clearly highlights trends, growth patterns, and sudden changes in job postings across months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postings remain low during January and February, show a slight increase in March, and then rise sharply in April, indicating a significant surge in hiring activity.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" y="1120140"/>
            <a:ext cx="6025182" cy="6137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811" y="605552"/>
            <a:ext cx="10110549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32370" y="1314451"/>
            <a:ext cx="6732269" cy="622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shows the percentage distribution of job demand across different skill domains such as Information Technology, Sales, Management, Manufacturing, and Healthcare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 chart is used to represent part-to-whole relationships. It helps clearly show how overall skill demand is divided among various domains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Technology leads skill demand, followed by Sales and Management, with steady demand across other domains.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7" t="1440"/>
          <a:stretch/>
        </p:blipFill>
        <p:spPr>
          <a:xfrm>
            <a:off x="445769" y="1183720"/>
            <a:ext cx="6766561" cy="515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4"/>
          <p:cNvSpPr/>
          <p:nvPr/>
        </p:nvSpPr>
        <p:spPr>
          <a:xfrm>
            <a:off x="7591425" y="1074420"/>
            <a:ext cx="6181725" cy="622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shows the average salary offered across different experience levels, ranging from internship to executive roles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bar chart is effective for comparing salary levels across experience categories, making differences in compensation easy to understand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Salaries increase significantly with experience, with executive and director roles earning the highest pay, while entry-level and internship roles receive comparatively lower salaries.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3" y="1074419"/>
            <a:ext cx="6806646" cy="62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4"/>
          <p:cNvSpPr/>
          <p:nvPr/>
        </p:nvSpPr>
        <p:spPr>
          <a:xfrm>
            <a:off x="7806691" y="685800"/>
            <a:ext cx="6252210" cy="7429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treemap visualizes the distribution of job opportunities across the top 10 cities, where the size of each block represents the number of job postings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treemap is used to compare multiple categories in a limited space. It effectively highlights cities with higher job availability while showing relative differences among all top cities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has the highest number of job opportunities by a large margin, followed by Chicago and Los Angeles, indicating that major metropolitan cities dominate the job market.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765810"/>
            <a:ext cx="698373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4"/>
          <p:cNvSpPr/>
          <p:nvPr/>
        </p:nvSpPr>
        <p:spPr>
          <a:xfrm>
            <a:off x="7703820" y="868680"/>
            <a:ext cx="6480810" cy="642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top hiring companies, where bar length indicates the total number of job postings and companies are ranked from highest to lowest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chart: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horizontal bar chart allows quick comparison, clear ranking, easy readability of long company names, and highlights hiring differences effectively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 Global leads hiring, followed by Robert Half. Staffing and recruitment firms dominate the top positions, showing they generate most job opportunities, while direct employers have comparatively lower hiring volumes.</a:t>
            </a:r>
          </a:p>
          <a:p>
            <a:pPr>
              <a:lnSpc>
                <a:spcPts val="275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9" y="868680"/>
            <a:ext cx="6762181" cy="64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5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2931"/>
            <a:ext cx="5954197" cy="911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09360" y="1630444"/>
            <a:ext cx="7783830" cy="1445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LinkedIn Job Market &amp; Hiring Insights Dashboard transforms complex data into interactive, actionable intelligence.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331250"/>
            <a:ext cx="3664744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565684"/>
            <a:ext cx="30310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Empowers Job Seekers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073843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Informed career decisions based on market insights.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748" y="3331250"/>
            <a:ext cx="3664863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565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Optimizes Hiring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182" y="407384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Recruiters can understand market dynamics and refine strategies.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623798"/>
            <a:ext cx="7556421" cy="1339929"/>
          </a:xfrm>
          <a:prstGeom prst="roundRect">
            <a:avLst>
              <a:gd name="adj" fmla="val 4062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8582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Strategic Decisions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4624" y="63663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Faster, smarter, data-driven choices for all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73705"/>
            <a:ext cx="12213550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Thank You!!</a:t>
            </a:r>
            <a:endParaRPr lang="en-US" sz="9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0238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61" y="4462224"/>
            <a:ext cx="2904676" cy="2292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4410"/>
            <a:ext cx="4763333" cy="754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006083"/>
            <a:ext cx="7556421" cy="1312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LinkedIn is a primary channel for hiring, but extracting meaningful insights from its vast job data is challenging for both job seekers and recruiters.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574018"/>
            <a:ext cx="7556421" cy="1385649"/>
          </a:xfrm>
          <a:prstGeom prst="roundRect">
            <a:avLst>
              <a:gd name="adj" fmla="val 1055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574018"/>
            <a:ext cx="121920" cy="1385649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831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Challenge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28924" y="433947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Scattered information on trends, skills, salaries, and competition.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0190" y="5186482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186482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4437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Our Solution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28924" y="595193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interactive Power BI dashboard to analyze and present LinkedIn job market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680"/>
            <a:ext cx="6052780" cy="765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41350"/>
            <a:ext cx="13402270" cy="1073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seekers and recruiters lack clear visibility into market trends, skills, salaries, and competition due to </a:t>
            </a:r>
            <a:endParaRPr lang="en-US" sz="2400" dirty="0" smtClean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fragmented 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011929"/>
            <a:ext cx="2977039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Fragmented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4712732"/>
            <a:ext cx="3727490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Scattered information makes data-driven decisions challenging.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51396" y="4011929"/>
            <a:ext cx="2977039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 Centralized View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51396" y="4712732"/>
            <a:ext cx="3727490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Difficulty in tracking hiring trends, skill demand, and role growth.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0133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874568" y="4011929"/>
            <a:ext cx="3338393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Inconsistent Salary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74568" y="4712732"/>
            <a:ext cx="3727490" cy="1173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Challenges in comparing salaries across roles, locations, and industries.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371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7230" y="1805940"/>
            <a:ext cx="127444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Source: Kaggle – LinkedIn Job Dataset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Tables: Multiple related tables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 Fact Table: Postings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Tables: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Postings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Job details including title, experience level, salary range, location, job type, and listed date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Company information and location details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Industry classification for each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Salaries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Salary ranges and compensation types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 Domain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Required skills per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Job benefits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Counts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Company size indicators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8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6284952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59525" y="1664851"/>
            <a:ext cx="30480" cy="5945148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929045" y="2063472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874871" y="1994059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1636871" y="1664851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0234" y="1898213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Renamed columns, removed duplicates.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929045" y="3342799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9" name="Shape 7"/>
          <p:cNvSpPr/>
          <p:nvPr/>
        </p:nvSpPr>
        <p:spPr>
          <a:xfrm>
            <a:off x="874871" y="3273385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0" name="Shape 8"/>
          <p:cNvSpPr/>
          <p:nvPr/>
        </p:nvSpPr>
        <p:spPr>
          <a:xfrm>
            <a:off x="1636871" y="2944178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70234" y="3177540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Standardized country codes, city names.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29045" y="4622125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874871" y="4552712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4" name="Shape 12"/>
          <p:cNvSpPr/>
          <p:nvPr/>
        </p:nvSpPr>
        <p:spPr>
          <a:xfrm>
            <a:off x="1636871" y="4223504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870234" y="4456867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Filtered irrelevant rows, created curated city lists.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29045" y="5901452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17" name="Shape 15"/>
          <p:cNvSpPr/>
          <p:nvPr/>
        </p:nvSpPr>
        <p:spPr>
          <a:xfrm>
            <a:off x="874871" y="5832038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8" name="Shape 16"/>
          <p:cNvSpPr/>
          <p:nvPr/>
        </p:nvSpPr>
        <p:spPr>
          <a:xfrm>
            <a:off x="1636871" y="5502831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870234" y="5736193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Converted data types, normalized salary values to USD.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929045" y="7180778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21" name="Shape 19"/>
          <p:cNvSpPr/>
          <p:nvPr/>
        </p:nvSpPr>
        <p:spPr>
          <a:xfrm>
            <a:off x="874871" y="7111365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22" name="Shape 20"/>
          <p:cNvSpPr/>
          <p:nvPr/>
        </p:nvSpPr>
        <p:spPr>
          <a:xfrm>
            <a:off x="1572102" y="6782157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870234" y="7015520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Cleaned text fields for accuracy and consistency.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4430"/>
            <a:ext cx="5954197" cy="811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31412"/>
            <a:ext cx="13042821" cy="70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structured relational data model in Power BI efficiently connects job postings with related dimensions.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167545"/>
            <a:ext cx="30956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Star Schema Approach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51084" y="467570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Postings as the central fact table.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167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Aspects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74256" y="46757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ID as primary key, one-to-many relationships, separate dimension tables.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40133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167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Benefits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97427" y="4539615"/>
            <a:ext cx="3681770" cy="1224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Optimized relationships for accurate aggregation, improved performance, and scalability.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525781"/>
            <a:ext cx="13796010" cy="6926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690"/>
            <a:ext cx="4921210" cy="70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48941" y="2705576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9454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055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347" y="27374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183011" y="27834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Excel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183011" y="329160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Initial data inspection, formatting, and handling missing values.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273612" y="43480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1081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0347" y="414004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2183011" y="41859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ETL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183011" y="469415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Extracting, transforming, and loading LinkedIn job data into Power BI.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273612" y="57506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5106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347" y="55425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183011" y="55885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Power BI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183011" y="609671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modeling, interactive dashboard development, and KPI cards.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680"/>
            <a:ext cx="8533090" cy="765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BUSINESS QUERIES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7230" y="2217420"/>
            <a:ext cx="13315950" cy="4672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total number of active job postings in the market?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unique companies are currently hiring?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average salary offered across all job postings (USD)?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is the job market (average applications per job)?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job postings are remote vs on-site?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have the highest number of job postings?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monthly trend in job postings? 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of job postings comes from each skill domain?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average salary vary by experience level?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have the most job opportunities?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post the most jobs?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583</Words>
  <Application>Microsoft Office PowerPoint</Application>
  <PresentationFormat>Custom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Petrona Bold</vt:lpstr>
      <vt:lpstr>Calibri</vt:lpstr>
      <vt:lpstr>Wingdings</vt:lpstr>
      <vt:lpstr>Inter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24</cp:revision>
  <dcterms:created xsi:type="dcterms:W3CDTF">2026-01-26T06:35:38Z</dcterms:created>
  <dcterms:modified xsi:type="dcterms:W3CDTF">2026-02-05T06:07:17Z</dcterms:modified>
</cp:coreProperties>
</file>